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3" r:id="rId3"/>
    <p:sldId id="299" r:id="rId4"/>
    <p:sldId id="298" r:id="rId5"/>
    <p:sldId id="300" r:id="rId6"/>
    <p:sldId id="273" r:id="rId7"/>
    <p:sldId id="302" r:id="rId8"/>
    <p:sldId id="301" r:id="rId9"/>
    <p:sldId id="277" r:id="rId10"/>
    <p:sldId id="278" r:id="rId11"/>
    <p:sldId id="280" r:id="rId12"/>
    <p:sldId id="258" r:id="rId13"/>
    <p:sldId id="289" r:id="rId14"/>
    <p:sldId id="284" r:id="rId15"/>
    <p:sldId id="285" r:id="rId16"/>
    <p:sldId id="297" r:id="rId17"/>
    <p:sldId id="290" r:id="rId18"/>
    <p:sldId id="296" r:id="rId19"/>
    <p:sldId id="295" r:id="rId20"/>
    <p:sldId id="303" r:id="rId21"/>
    <p:sldId id="262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240DD-4084-4AF9-8884-BCB07BED64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BCD458C-CCAA-4F84-889C-066A866A4791}">
      <dgm:prSet phldrT="[Text]"/>
      <dgm:spPr/>
      <dgm:t>
        <a:bodyPr/>
        <a:lstStyle/>
        <a:p>
          <a:r>
            <a:rPr lang="lv-LV" dirty="0" smtClean="0"/>
            <a:t>Programma</a:t>
          </a:r>
          <a:endParaRPr lang="lv-LV" dirty="0"/>
        </a:p>
      </dgm:t>
    </dgm:pt>
    <dgm:pt modelId="{39192C79-7210-4E60-8D9C-4EE83A1A6E27}" type="parTrans" cxnId="{AC40E13A-02E9-4AE0-9089-33409D5C221E}">
      <dgm:prSet/>
      <dgm:spPr/>
      <dgm:t>
        <a:bodyPr/>
        <a:lstStyle/>
        <a:p>
          <a:endParaRPr lang="lv-LV"/>
        </a:p>
      </dgm:t>
    </dgm:pt>
    <dgm:pt modelId="{491B79A1-3172-4059-B45F-FC0A0490E846}" type="sibTrans" cxnId="{AC40E13A-02E9-4AE0-9089-33409D5C221E}">
      <dgm:prSet/>
      <dgm:spPr/>
      <dgm:t>
        <a:bodyPr/>
        <a:lstStyle/>
        <a:p>
          <a:endParaRPr lang="lv-LV"/>
        </a:p>
      </dgm:t>
    </dgm:pt>
    <dgm:pt modelId="{71FA149C-E33F-46DC-AE21-6B4D387E608E}">
      <dgm:prSet phldrT="[Text]"/>
      <dgm:spPr/>
      <dgm:t>
        <a:bodyPr/>
        <a:lstStyle/>
        <a:p>
          <a:r>
            <a:rPr lang="lv-LV" dirty="0" smtClean="0"/>
            <a:t>Valsts </a:t>
          </a:r>
          <a:r>
            <a:rPr lang="lv-LV" b="1" dirty="0" smtClean="0"/>
            <a:t>programma</a:t>
          </a:r>
          <a:r>
            <a:rPr lang="lv-LV" dirty="0" smtClean="0"/>
            <a:t>, </a:t>
          </a:r>
          <a:r>
            <a:rPr lang="lv-LV" dirty="0" smtClean="0"/>
            <a:t>piešķir </a:t>
          </a:r>
          <a:r>
            <a:rPr lang="lv-LV" dirty="0" smtClean="0"/>
            <a:t>līdzekļus no ERAF, daudzdzīvokļu māju siltumnoturības uzlabošanas pasākumiem  - 50% apmērā no kopējām renovācijas izmaksām.</a:t>
          </a:r>
          <a:endParaRPr lang="lv-LV" dirty="0"/>
        </a:p>
      </dgm:t>
    </dgm:pt>
    <dgm:pt modelId="{E598E754-5A0E-436A-9246-75BC3D742742}" type="parTrans" cxnId="{8F7E829B-35FD-49CB-9CAA-08510E3DAB54}">
      <dgm:prSet/>
      <dgm:spPr/>
      <dgm:t>
        <a:bodyPr/>
        <a:lstStyle/>
        <a:p>
          <a:endParaRPr lang="lv-LV"/>
        </a:p>
      </dgm:t>
    </dgm:pt>
    <dgm:pt modelId="{4022B1BB-D39C-4F9E-A1C4-76CDF4A050C3}" type="sibTrans" cxnId="{8F7E829B-35FD-49CB-9CAA-08510E3DAB54}">
      <dgm:prSet/>
      <dgm:spPr/>
      <dgm:t>
        <a:bodyPr/>
        <a:lstStyle/>
        <a:p>
          <a:endParaRPr lang="lv-LV"/>
        </a:p>
      </dgm:t>
    </dgm:pt>
    <dgm:pt modelId="{6A86343D-4E9D-42BF-964A-B285387E9AF1}">
      <dgm:prSet phldrT="[Text]"/>
      <dgm:spPr/>
      <dgm:t>
        <a:bodyPr/>
        <a:lstStyle/>
        <a:p>
          <a:r>
            <a:rPr lang="lv-LV" dirty="0" smtClean="0"/>
            <a:t>Projekti</a:t>
          </a:r>
          <a:endParaRPr lang="lv-LV" dirty="0"/>
        </a:p>
      </dgm:t>
    </dgm:pt>
    <dgm:pt modelId="{541957BB-29B7-4F1C-9DFF-BE9CF72CE3BB}" type="parTrans" cxnId="{25115899-B128-452C-B864-E02AE3D25977}">
      <dgm:prSet/>
      <dgm:spPr/>
      <dgm:t>
        <a:bodyPr/>
        <a:lstStyle/>
        <a:p>
          <a:endParaRPr lang="lv-LV"/>
        </a:p>
      </dgm:t>
    </dgm:pt>
    <dgm:pt modelId="{BCE50092-161F-4320-8DB5-FA41C067E543}" type="sibTrans" cxnId="{25115899-B128-452C-B864-E02AE3D25977}">
      <dgm:prSet/>
      <dgm:spPr/>
      <dgm:t>
        <a:bodyPr/>
        <a:lstStyle/>
        <a:p>
          <a:endParaRPr lang="lv-LV"/>
        </a:p>
      </dgm:t>
    </dgm:pt>
    <dgm:pt modelId="{EF164D6E-D16F-4894-88DF-1A63096B7CE6}">
      <dgm:prSet phldrT="[Text]" custT="1"/>
      <dgm:spPr/>
      <dgm:t>
        <a:bodyPr/>
        <a:lstStyle/>
        <a:p>
          <a:r>
            <a:rPr lang="lv-LV" sz="2000" dirty="0" smtClean="0"/>
            <a:t>Projekti “Daudzdzīvokļu ēku </a:t>
          </a:r>
          <a:r>
            <a:rPr lang="lv-LV" sz="2000" dirty="0" err="1" smtClean="0"/>
            <a:t>energorefektīva</a:t>
          </a:r>
          <a:r>
            <a:rPr lang="lv-LV" sz="2000" dirty="0" smtClean="0"/>
            <a:t> renovācija”</a:t>
          </a:r>
          <a:endParaRPr lang="lv-LV" sz="2000" dirty="0"/>
        </a:p>
      </dgm:t>
    </dgm:pt>
    <dgm:pt modelId="{81A255F2-49AF-4B17-8C7F-84062CFC30AD}" type="parTrans" cxnId="{8B3E70BE-1B9F-4098-A181-0CD9CF079F88}">
      <dgm:prSet/>
      <dgm:spPr/>
      <dgm:t>
        <a:bodyPr/>
        <a:lstStyle/>
        <a:p>
          <a:endParaRPr lang="lv-LV"/>
        </a:p>
      </dgm:t>
    </dgm:pt>
    <dgm:pt modelId="{9D89B2B6-9189-49B2-8E20-5E2A560DE515}" type="sibTrans" cxnId="{8B3E70BE-1B9F-4098-A181-0CD9CF079F88}">
      <dgm:prSet/>
      <dgm:spPr/>
      <dgm:t>
        <a:bodyPr/>
        <a:lstStyle/>
        <a:p>
          <a:endParaRPr lang="lv-LV"/>
        </a:p>
      </dgm:t>
    </dgm:pt>
    <dgm:pt modelId="{90C9A4B1-4686-4454-A9B9-F1D14AA7C680}">
      <dgm:prSet phldrT="[Text]"/>
      <dgm:spPr/>
      <dgm:t>
        <a:bodyPr/>
        <a:lstStyle/>
        <a:p>
          <a:r>
            <a:rPr lang="lv-LV" dirty="0" smtClean="0"/>
            <a:t>Ieviešana</a:t>
          </a:r>
          <a:endParaRPr lang="lv-LV" dirty="0"/>
        </a:p>
      </dgm:t>
    </dgm:pt>
    <dgm:pt modelId="{817A1795-9C8E-432B-9FA8-D2F975A6136D}" type="parTrans" cxnId="{91D81BCA-BEAE-4A86-B8C2-50EF73794C80}">
      <dgm:prSet/>
      <dgm:spPr/>
      <dgm:t>
        <a:bodyPr/>
        <a:lstStyle/>
        <a:p>
          <a:endParaRPr lang="lv-LV"/>
        </a:p>
      </dgm:t>
    </dgm:pt>
    <dgm:pt modelId="{DAE11C0F-1444-4292-B3FD-A890B0C0B0B0}" type="sibTrans" cxnId="{91D81BCA-BEAE-4A86-B8C2-50EF73794C80}">
      <dgm:prSet/>
      <dgm:spPr/>
      <dgm:t>
        <a:bodyPr/>
        <a:lstStyle/>
        <a:p>
          <a:endParaRPr lang="lv-LV"/>
        </a:p>
      </dgm:t>
    </dgm:pt>
    <dgm:pt modelId="{3807EF03-0F6D-48FA-A6AA-2AC1BB8453AE}">
      <dgm:prSet phldrT="[Text]" custT="1"/>
      <dgm:spPr/>
      <dgm:t>
        <a:bodyPr/>
        <a:lstStyle/>
        <a:p>
          <a:r>
            <a:rPr lang="lv-LV" sz="2000" dirty="0" smtClean="0"/>
            <a:t>Aktivitātes īstenošanu administrē  Latvijas investīciju attīstības aģentūra;</a:t>
          </a:r>
          <a:endParaRPr lang="lv-LV" sz="2000" dirty="0"/>
        </a:p>
      </dgm:t>
    </dgm:pt>
    <dgm:pt modelId="{41C8888F-C532-41C2-95C2-14D709890BBC}" type="parTrans" cxnId="{7BB9E6BB-9315-46DF-8349-4F27A0753ED2}">
      <dgm:prSet/>
      <dgm:spPr/>
      <dgm:t>
        <a:bodyPr/>
        <a:lstStyle/>
        <a:p>
          <a:endParaRPr lang="lv-LV"/>
        </a:p>
      </dgm:t>
    </dgm:pt>
    <dgm:pt modelId="{165304A3-A1E7-4255-AB84-796AA789A812}" type="sibTrans" cxnId="{7BB9E6BB-9315-46DF-8349-4F27A0753ED2}">
      <dgm:prSet/>
      <dgm:spPr/>
      <dgm:t>
        <a:bodyPr/>
        <a:lstStyle/>
        <a:p>
          <a:endParaRPr lang="lv-LV"/>
        </a:p>
      </dgm:t>
    </dgm:pt>
    <dgm:pt modelId="{B43DDABD-4E9E-4307-BE09-3AC6A09BB9C2}">
      <dgm:prSet phldrT="[Text]" custT="1"/>
      <dgm:spPr/>
      <dgm:t>
        <a:bodyPr/>
        <a:lstStyle/>
        <a:p>
          <a:r>
            <a:rPr lang="lv-LV" sz="2000" dirty="0" smtClean="0"/>
            <a:t>ZREA kopā ar namu apsaimniekošanas uzņēmumiem </a:t>
          </a:r>
          <a:r>
            <a:rPr lang="lv-LV" sz="2000" dirty="0" smtClean="0"/>
            <a:t> </a:t>
          </a:r>
          <a:r>
            <a:rPr lang="lv-LV" sz="2000" dirty="0" smtClean="0"/>
            <a:t>konsultē iedzīvotājus </a:t>
          </a:r>
          <a:r>
            <a:rPr lang="lv-LV" sz="2000" dirty="0" smtClean="0"/>
            <a:t>un palīdz izstrādāt projektu pieteikumus ēku </a:t>
          </a:r>
          <a:r>
            <a:rPr lang="lv-LV" sz="2000" dirty="0" err="1" smtClean="0"/>
            <a:t>energoefektīvai</a:t>
          </a:r>
          <a:r>
            <a:rPr lang="lv-LV" sz="2000" dirty="0" smtClean="0"/>
            <a:t> renovācijai. </a:t>
          </a:r>
          <a:endParaRPr lang="lv-LV" sz="2000" dirty="0"/>
        </a:p>
      </dgm:t>
    </dgm:pt>
    <dgm:pt modelId="{A55BA1FD-ED1C-4BD5-9EB6-9B6C67E5B754}" type="parTrans" cxnId="{2649BE12-5DA2-45FA-AA42-8995FC118E0C}">
      <dgm:prSet/>
      <dgm:spPr/>
    </dgm:pt>
    <dgm:pt modelId="{02DEEC80-C399-45A7-8E38-707904707CE8}" type="sibTrans" cxnId="{2649BE12-5DA2-45FA-AA42-8995FC118E0C}">
      <dgm:prSet/>
      <dgm:spPr/>
    </dgm:pt>
    <dgm:pt modelId="{938F9E93-58FD-48B8-AFA9-C36FF19B6845}" type="pres">
      <dgm:prSet presAssocID="{1D2240DD-4084-4AF9-8884-BCB07BED64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D2C3F44-7868-46D5-88D2-7E68AC7B2E1D}" type="pres">
      <dgm:prSet presAssocID="{3BCD458C-CCAA-4F84-889C-066A866A4791}" presName="composite" presStyleCnt="0"/>
      <dgm:spPr/>
    </dgm:pt>
    <dgm:pt modelId="{8B9F5ECB-E30F-48B3-9CE1-812E03507334}" type="pres">
      <dgm:prSet presAssocID="{3BCD458C-CCAA-4F84-889C-066A866A47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5917C76-E0F0-4DAF-A65F-0723D226A9F5}" type="pres">
      <dgm:prSet presAssocID="{3BCD458C-CCAA-4F84-889C-066A866A4791}" presName="descendantText" presStyleLbl="alignAcc1" presStyleIdx="0" presStyleCnt="3" custLinFactNeighborX="744" custLinFactNeighborY="-8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6D64749-3038-4D98-AC64-9171F0C333AC}" type="pres">
      <dgm:prSet presAssocID="{491B79A1-3172-4059-B45F-FC0A0490E846}" presName="sp" presStyleCnt="0"/>
      <dgm:spPr/>
    </dgm:pt>
    <dgm:pt modelId="{E6F8D66E-BC2D-40C0-9865-75306CEFB0FE}" type="pres">
      <dgm:prSet presAssocID="{6A86343D-4E9D-42BF-964A-B285387E9AF1}" presName="composite" presStyleCnt="0"/>
      <dgm:spPr/>
    </dgm:pt>
    <dgm:pt modelId="{4D100726-1221-407F-80D6-FCD06E396DB8}" type="pres">
      <dgm:prSet presAssocID="{6A86343D-4E9D-42BF-964A-B285387E9A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350E02A-EFFF-4A18-8757-329D2E4A0327}" type="pres">
      <dgm:prSet presAssocID="{6A86343D-4E9D-42BF-964A-B285387E9AF1}" presName="descendantText" presStyleLbl="alignAcc1" presStyleIdx="1" presStyleCnt="3" custLinFactNeighborX="-608" custLinFactNeighborY="-360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25B16F3-F771-4293-B919-A5976EED383C}" type="pres">
      <dgm:prSet presAssocID="{BCE50092-161F-4320-8DB5-FA41C067E543}" presName="sp" presStyleCnt="0"/>
      <dgm:spPr/>
    </dgm:pt>
    <dgm:pt modelId="{B6F99816-A3A0-4BF6-94A6-D72D68B3E4C4}" type="pres">
      <dgm:prSet presAssocID="{90C9A4B1-4686-4454-A9B9-F1D14AA7C680}" presName="composite" presStyleCnt="0"/>
      <dgm:spPr/>
    </dgm:pt>
    <dgm:pt modelId="{4EA551DC-5006-4769-A9E1-2C20A026D44C}" type="pres">
      <dgm:prSet presAssocID="{90C9A4B1-4686-4454-A9B9-F1D14AA7C68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BA05AEA-68A4-4865-B73F-C89B1C970B03}" type="pres">
      <dgm:prSet presAssocID="{90C9A4B1-4686-4454-A9B9-F1D14AA7C680}" presName="descendantText" presStyleLbl="alignAcc1" presStyleIdx="2" presStyleCnt="3" custScaleY="17883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4EA29EF1-DD21-4562-90FA-FEA9969D5305}" type="presOf" srcId="{EF164D6E-D16F-4894-88DF-1A63096B7CE6}" destId="{E350E02A-EFFF-4A18-8757-329D2E4A0327}" srcOrd="0" destOrd="0" presId="urn:microsoft.com/office/officeart/2005/8/layout/chevron2"/>
    <dgm:cxn modelId="{91D81BCA-BEAE-4A86-B8C2-50EF73794C80}" srcId="{1D2240DD-4084-4AF9-8884-BCB07BED64A9}" destId="{90C9A4B1-4686-4454-A9B9-F1D14AA7C680}" srcOrd="2" destOrd="0" parTransId="{817A1795-9C8E-432B-9FA8-D2F975A6136D}" sibTransId="{DAE11C0F-1444-4292-B3FD-A890B0C0B0B0}"/>
    <dgm:cxn modelId="{BACC74B5-798C-49E6-9712-926E39889DF6}" type="presOf" srcId="{1D2240DD-4084-4AF9-8884-BCB07BED64A9}" destId="{938F9E93-58FD-48B8-AFA9-C36FF19B6845}" srcOrd="0" destOrd="0" presId="urn:microsoft.com/office/officeart/2005/8/layout/chevron2"/>
    <dgm:cxn modelId="{25115899-B128-452C-B864-E02AE3D25977}" srcId="{1D2240DD-4084-4AF9-8884-BCB07BED64A9}" destId="{6A86343D-4E9D-42BF-964A-B285387E9AF1}" srcOrd="1" destOrd="0" parTransId="{541957BB-29B7-4F1C-9DFF-BE9CF72CE3BB}" sibTransId="{BCE50092-161F-4320-8DB5-FA41C067E543}"/>
    <dgm:cxn modelId="{13D10101-0262-4D14-9E8E-F7E52023FEC7}" type="presOf" srcId="{90C9A4B1-4686-4454-A9B9-F1D14AA7C680}" destId="{4EA551DC-5006-4769-A9E1-2C20A026D44C}" srcOrd="0" destOrd="0" presId="urn:microsoft.com/office/officeart/2005/8/layout/chevron2"/>
    <dgm:cxn modelId="{8B3E70BE-1B9F-4098-A181-0CD9CF079F88}" srcId="{6A86343D-4E9D-42BF-964A-B285387E9AF1}" destId="{EF164D6E-D16F-4894-88DF-1A63096B7CE6}" srcOrd="0" destOrd="0" parTransId="{81A255F2-49AF-4B17-8C7F-84062CFC30AD}" sibTransId="{9D89B2B6-9189-49B2-8E20-5E2A560DE515}"/>
    <dgm:cxn modelId="{A36B52C2-CC6F-480E-9601-01D4984BD3E7}" type="presOf" srcId="{71FA149C-E33F-46DC-AE21-6B4D387E608E}" destId="{35917C76-E0F0-4DAF-A65F-0723D226A9F5}" srcOrd="0" destOrd="0" presId="urn:microsoft.com/office/officeart/2005/8/layout/chevron2"/>
    <dgm:cxn modelId="{EED4AB29-E90C-4F8A-971B-CB81ABE56FD6}" type="presOf" srcId="{6A86343D-4E9D-42BF-964A-B285387E9AF1}" destId="{4D100726-1221-407F-80D6-FCD06E396DB8}" srcOrd="0" destOrd="0" presId="urn:microsoft.com/office/officeart/2005/8/layout/chevron2"/>
    <dgm:cxn modelId="{2649BE12-5DA2-45FA-AA42-8995FC118E0C}" srcId="{90C9A4B1-4686-4454-A9B9-F1D14AA7C680}" destId="{B43DDABD-4E9E-4307-BE09-3AC6A09BB9C2}" srcOrd="1" destOrd="0" parTransId="{A55BA1FD-ED1C-4BD5-9EB6-9B6C67E5B754}" sibTransId="{02DEEC80-C399-45A7-8E38-707904707CE8}"/>
    <dgm:cxn modelId="{AC40E13A-02E9-4AE0-9089-33409D5C221E}" srcId="{1D2240DD-4084-4AF9-8884-BCB07BED64A9}" destId="{3BCD458C-CCAA-4F84-889C-066A866A4791}" srcOrd="0" destOrd="0" parTransId="{39192C79-7210-4E60-8D9C-4EE83A1A6E27}" sibTransId="{491B79A1-3172-4059-B45F-FC0A0490E846}"/>
    <dgm:cxn modelId="{0D489447-E95A-440A-BD59-E19F672203AB}" type="presOf" srcId="{B43DDABD-4E9E-4307-BE09-3AC6A09BB9C2}" destId="{EBA05AEA-68A4-4865-B73F-C89B1C970B03}" srcOrd="0" destOrd="1" presId="urn:microsoft.com/office/officeart/2005/8/layout/chevron2"/>
    <dgm:cxn modelId="{8F7E829B-35FD-49CB-9CAA-08510E3DAB54}" srcId="{3BCD458C-CCAA-4F84-889C-066A866A4791}" destId="{71FA149C-E33F-46DC-AE21-6B4D387E608E}" srcOrd="0" destOrd="0" parTransId="{E598E754-5A0E-436A-9246-75BC3D742742}" sibTransId="{4022B1BB-D39C-4F9E-A1C4-76CDF4A050C3}"/>
    <dgm:cxn modelId="{B92A5B7C-D8A7-47F1-A66A-A08F644FDACC}" type="presOf" srcId="{3BCD458C-CCAA-4F84-889C-066A866A4791}" destId="{8B9F5ECB-E30F-48B3-9CE1-812E03507334}" srcOrd="0" destOrd="0" presId="urn:microsoft.com/office/officeart/2005/8/layout/chevron2"/>
    <dgm:cxn modelId="{7BB9E6BB-9315-46DF-8349-4F27A0753ED2}" srcId="{90C9A4B1-4686-4454-A9B9-F1D14AA7C680}" destId="{3807EF03-0F6D-48FA-A6AA-2AC1BB8453AE}" srcOrd="0" destOrd="0" parTransId="{41C8888F-C532-41C2-95C2-14D709890BBC}" sibTransId="{165304A3-A1E7-4255-AB84-796AA789A812}"/>
    <dgm:cxn modelId="{48F24E3B-831B-4A10-B7EA-635B842DB384}" type="presOf" srcId="{3807EF03-0F6D-48FA-A6AA-2AC1BB8453AE}" destId="{EBA05AEA-68A4-4865-B73F-C89B1C970B03}" srcOrd="0" destOrd="0" presId="urn:microsoft.com/office/officeart/2005/8/layout/chevron2"/>
    <dgm:cxn modelId="{3BBE9BAA-F0FC-495E-B9EA-EE8BD6EBECCF}" type="presParOf" srcId="{938F9E93-58FD-48B8-AFA9-C36FF19B6845}" destId="{DD2C3F44-7868-46D5-88D2-7E68AC7B2E1D}" srcOrd="0" destOrd="0" presId="urn:microsoft.com/office/officeart/2005/8/layout/chevron2"/>
    <dgm:cxn modelId="{374B9A99-AC34-4412-92A6-05556C149656}" type="presParOf" srcId="{DD2C3F44-7868-46D5-88D2-7E68AC7B2E1D}" destId="{8B9F5ECB-E30F-48B3-9CE1-812E03507334}" srcOrd="0" destOrd="0" presId="urn:microsoft.com/office/officeart/2005/8/layout/chevron2"/>
    <dgm:cxn modelId="{41845B1B-D45C-49F3-8CBB-1679BA9B712C}" type="presParOf" srcId="{DD2C3F44-7868-46D5-88D2-7E68AC7B2E1D}" destId="{35917C76-E0F0-4DAF-A65F-0723D226A9F5}" srcOrd="1" destOrd="0" presId="urn:microsoft.com/office/officeart/2005/8/layout/chevron2"/>
    <dgm:cxn modelId="{8C4BEF15-38CB-4986-8DBA-6132B91CA462}" type="presParOf" srcId="{938F9E93-58FD-48B8-AFA9-C36FF19B6845}" destId="{E6D64749-3038-4D98-AC64-9171F0C333AC}" srcOrd="1" destOrd="0" presId="urn:microsoft.com/office/officeart/2005/8/layout/chevron2"/>
    <dgm:cxn modelId="{E524693C-F5D3-438F-B163-7048A9F9C18C}" type="presParOf" srcId="{938F9E93-58FD-48B8-AFA9-C36FF19B6845}" destId="{E6F8D66E-BC2D-40C0-9865-75306CEFB0FE}" srcOrd="2" destOrd="0" presId="urn:microsoft.com/office/officeart/2005/8/layout/chevron2"/>
    <dgm:cxn modelId="{4EABE0A1-7A21-4C17-AEF6-AB666798CD37}" type="presParOf" srcId="{E6F8D66E-BC2D-40C0-9865-75306CEFB0FE}" destId="{4D100726-1221-407F-80D6-FCD06E396DB8}" srcOrd="0" destOrd="0" presId="urn:microsoft.com/office/officeart/2005/8/layout/chevron2"/>
    <dgm:cxn modelId="{CA5E71A2-D08D-4F7F-81C6-53FEC5EE5FF5}" type="presParOf" srcId="{E6F8D66E-BC2D-40C0-9865-75306CEFB0FE}" destId="{E350E02A-EFFF-4A18-8757-329D2E4A0327}" srcOrd="1" destOrd="0" presId="urn:microsoft.com/office/officeart/2005/8/layout/chevron2"/>
    <dgm:cxn modelId="{9C97A7A2-1216-49CF-9CC3-5623D34BDDF9}" type="presParOf" srcId="{938F9E93-58FD-48B8-AFA9-C36FF19B6845}" destId="{C25B16F3-F771-4293-B919-A5976EED383C}" srcOrd="3" destOrd="0" presId="urn:microsoft.com/office/officeart/2005/8/layout/chevron2"/>
    <dgm:cxn modelId="{86DF733B-F459-4B79-B773-06BAA48952B0}" type="presParOf" srcId="{938F9E93-58FD-48B8-AFA9-C36FF19B6845}" destId="{B6F99816-A3A0-4BF6-94A6-D72D68B3E4C4}" srcOrd="4" destOrd="0" presId="urn:microsoft.com/office/officeart/2005/8/layout/chevron2"/>
    <dgm:cxn modelId="{329E078A-8C9F-4A94-903B-903BB0010C25}" type="presParOf" srcId="{B6F99816-A3A0-4BF6-94A6-D72D68B3E4C4}" destId="{4EA551DC-5006-4769-A9E1-2C20A026D44C}" srcOrd="0" destOrd="0" presId="urn:microsoft.com/office/officeart/2005/8/layout/chevron2"/>
    <dgm:cxn modelId="{3A2657D3-5A06-494F-A9F1-09C1D2B53752}" type="presParOf" srcId="{B6F99816-A3A0-4BF6-94A6-D72D68B3E4C4}" destId="{EBA05AEA-68A4-4865-B73F-C89B1C970B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F5ECB-E30F-48B3-9CE1-812E03507334}">
      <dsp:nvSpPr>
        <dsp:cNvPr id="0" name=""/>
        <dsp:cNvSpPr/>
      </dsp:nvSpPr>
      <dsp:spPr>
        <a:xfrm rot="5400000">
          <a:off x="-218692" y="226292"/>
          <a:ext cx="1457951" cy="1020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Programma</a:t>
          </a:r>
          <a:endParaRPr lang="lv-LV" sz="1600" kern="1200" dirty="0"/>
        </a:p>
      </dsp:txBody>
      <dsp:txXfrm rot="5400000">
        <a:off x="-218692" y="226292"/>
        <a:ext cx="1457951" cy="1020565"/>
      </dsp:txXfrm>
    </dsp:sp>
    <dsp:sp modelId="{35917C76-E0F0-4DAF-A65F-0723D226A9F5}">
      <dsp:nvSpPr>
        <dsp:cNvPr id="0" name=""/>
        <dsp:cNvSpPr/>
      </dsp:nvSpPr>
      <dsp:spPr>
        <a:xfrm rot="5400000">
          <a:off x="3708856" y="-2681496"/>
          <a:ext cx="947668" cy="6324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Valsts </a:t>
          </a:r>
          <a:r>
            <a:rPr lang="lv-LV" sz="1900" b="1" kern="1200" dirty="0" smtClean="0"/>
            <a:t>programma</a:t>
          </a:r>
          <a:r>
            <a:rPr lang="lv-LV" sz="1900" kern="1200" dirty="0" smtClean="0"/>
            <a:t>, </a:t>
          </a:r>
          <a:r>
            <a:rPr lang="lv-LV" sz="1900" kern="1200" dirty="0" smtClean="0"/>
            <a:t>piešķir </a:t>
          </a:r>
          <a:r>
            <a:rPr lang="lv-LV" sz="1900" kern="1200" dirty="0" smtClean="0"/>
            <a:t>līdzekļus no ERAF, daudzdzīvokļu māju siltumnoturības uzlabošanas pasākumiem  - 50% apmērā no kopējām renovācijas izmaksām.</a:t>
          </a:r>
          <a:endParaRPr lang="lv-LV" sz="1900" kern="1200" dirty="0"/>
        </a:p>
      </dsp:txBody>
      <dsp:txXfrm rot="5400000">
        <a:off x="3708856" y="-2681496"/>
        <a:ext cx="947668" cy="6324250"/>
      </dsp:txXfrm>
    </dsp:sp>
    <dsp:sp modelId="{4D100726-1221-407F-80D6-FCD06E396DB8}">
      <dsp:nvSpPr>
        <dsp:cNvPr id="0" name=""/>
        <dsp:cNvSpPr/>
      </dsp:nvSpPr>
      <dsp:spPr>
        <a:xfrm rot="5400000">
          <a:off x="-218692" y="1507077"/>
          <a:ext cx="1457951" cy="1020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Projekti</a:t>
          </a:r>
          <a:endParaRPr lang="lv-LV" sz="1600" kern="1200" dirty="0"/>
        </a:p>
      </dsp:txBody>
      <dsp:txXfrm rot="5400000">
        <a:off x="-218692" y="1507077"/>
        <a:ext cx="1457951" cy="1020565"/>
      </dsp:txXfrm>
    </dsp:sp>
    <dsp:sp modelId="{E350E02A-EFFF-4A18-8757-329D2E4A0327}">
      <dsp:nvSpPr>
        <dsp:cNvPr id="0" name=""/>
        <dsp:cNvSpPr/>
      </dsp:nvSpPr>
      <dsp:spPr>
        <a:xfrm rot="5400000">
          <a:off x="3670405" y="-1434059"/>
          <a:ext cx="947668" cy="6324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Projekti “Daudzdzīvokļu ēku </a:t>
          </a:r>
          <a:r>
            <a:rPr lang="lv-LV" sz="2000" kern="1200" dirty="0" err="1" smtClean="0"/>
            <a:t>energorefektīva</a:t>
          </a:r>
          <a:r>
            <a:rPr lang="lv-LV" sz="2000" kern="1200" dirty="0" smtClean="0"/>
            <a:t> renovācija”</a:t>
          </a:r>
          <a:endParaRPr lang="lv-LV" sz="2000" kern="1200" dirty="0"/>
        </a:p>
      </dsp:txBody>
      <dsp:txXfrm rot="5400000">
        <a:off x="3670405" y="-1434059"/>
        <a:ext cx="947668" cy="6324250"/>
      </dsp:txXfrm>
    </dsp:sp>
    <dsp:sp modelId="{4EA551DC-5006-4769-A9E1-2C20A026D44C}">
      <dsp:nvSpPr>
        <dsp:cNvPr id="0" name=""/>
        <dsp:cNvSpPr/>
      </dsp:nvSpPr>
      <dsp:spPr>
        <a:xfrm rot="5400000">
          <a:off x="-218692" y="3161405"/>
          <a:ext cx="1457951" cy="1020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Ieviešana</a:t>
          </a:r>
          <a:endParaRPr lang="lv-LV" sz="1600" kern="1200" dirty="0"/>
        </a:p>
      </dsp:txBody>
      <dsp:txXfrm rot="5400000">
        <a:off x="-218692" y="3161405"/>
        <a:ext cx="1457951" cy="1020565"/>
      </dsp:txXfrm>
    </dsp:sp>
    <dsp:sp modelId="{EBA05AEA-68A4-4865-B73F-C89B1C970B03}">
      <dsp:nvSpPr>
        <dsp:cNvPr id="0" name=""/>
        <dsp:cNvSpPr/>
      </dsp:nvSpPr>
      <dsp:spPr>
        <a:xfrm rot="5400000">
          <a:off x="3335314" y="254421"/>
          <a:ext cx="1694753" cy="6324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Aktivitātes īstenošanu administrē  Latvijas investīciju attīstības aģentūra;</a:t>
          </a:r>
          <a:endParaRPr lang="lv-L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ZREA kopā ar namu apsaimniekošanas uzņēmumiem </a:t>
          </a:r>
          <a:r>
            <a:rPr lang="lv-LV" sz="2000" kern="1200" dirty="0" smtClean="0"/>
            <a:t> </a:t>
          </a:r>
          <a:r>
            <a:rPr lang="lv-LV" sz="2000" kern="1200" dirty="0" smtClean="0"/>
            <a:t>konsultē iedzīvotājus </a:t>
          </a:r>
          <a:r>
            <a:rPr lang="lv-LV" sz="2000" kern="1200" dirty="0" smtClean="0"/>
            <a:t>un palīdz izstrādāt projektu pieteikumus ēku </a:t>
          </a:r>
          <a:r>
            <a:rPr lang="lv-LV" sz="2000" kern="1200" dirty="0" err="1" smtClean="0"/>
            <a:t>energoefektīvai</a:t>
          </a:r>
          <a:r>
            <a:rPr lang="lv-LV" sz="2000" kern="1200" dirty="0" smtClean="0"/>
            <a:t> renovācijai. </a:t>
          </a:r>
          <a:endParaRPr lang="lv-LV" sz="2000" kern="1200" dirty="0"/>
        </a:p>
      </dsp:txBody>
      <dsp:txXfrm rot="5400000">
        <a:off x="3335314" y="254421"/>
        <a:ext cx="1694753" cy="6324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EEB03C-910D-4BCD-9A91-0BF769B8731E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8B2EBF-B62F-4F93-BE42-3C54EE68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8F71-D344-41A5-976A-081A6EA67940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083C-64A1-4370-8C05-88188CC07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AA5C-93D6-457D-815B-84C95537B62F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1C2B-881E-4334-AF49-E0CF02C4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F297-FE86-4BC9-9EB3-680159E72648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AB28-2593-45B6-8C7F-9B9B301F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42A9-0F72-4E27-89D2-E0DAA5553F11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B9C5-5A3A-42B4-AD25-D2E73D0D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6520-4703-4000-8E51-A316D671DD9F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26EE-2ABE-4C76-AE84-9A3A9275E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9E9-CD21-4ED7-9FB5-9FCFCC56AD2E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B68A-2DBC-4D18-9595-F6AD4C4F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9AEE-770D-40A2-BE55-0C1D3E109C11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9F0C-72D2-4F20-9446-8781A640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3AEF-F6E5-4152-9026-3E2CA3E9044B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D5E1-987D-4863-AC0E-D381C68CB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0334-DED9-4024-BF6F-69B6ED52D7B5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E676-82D5-4935-BBE3-224A0C401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3A34-ADBD-4387-B9F5-755D47E384B0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4936-20C8-45F8-907F-BD0042F0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0747-C9F0-42E0-B400-D9BAC39CE31B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9371-6575-40B3-9B60-B6BB34D31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6B3A1D-16E4-4082-8018-C9ADF192A1BC}" type="datetimeFigureOut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ED7DD-189F-44FB-B208-220894FA7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rea.lv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lv/imgres?imgurl=http://www.photosshow.com/wp-content/uploads/2011/07/sun-rays-coming-out-of-the-clouds-in-a-blue-sky-wallpaper.jpg&amp;imgrefurl=http://www.photosshow.com/sun-rays-coming-out-of-the-clouds-in-a-blue-sky-wallpaper/&amp;h=768&amp;w=1024&amp;sz=69&amp;tbnid=Ku9QUbwvpCZjtM:&amp;tbnh=96&amp;tbnw=128&amp;prev=/search?q=sun+rays+pictures&amp;tbm=isch&amp;tbo=u&amp;zoom=1&amp;q=sun+rays+pictures&amp;docid=VKXotkO0VuuoTM&amp;hl=lv&amp;sa=X&amp;ei=HcQ8T7r1IsOJ4gS9uICGCA&amp;sqi=2&amp;ved=0CCYQ9QEwAA&amp;dur=74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cap="all" dirty="0" smtClean="0"/>
              <a:t/>
            </a:r>
            <a:br>
              <a:rPr lang="lv-LV" cap="all" dirty="0" smtClean="0"/>
            </a:br>
            <a:r>
              <a:rPr lang="lv-LV" sz="3600" b="1" cap="all" dirty="0" smtClean="0">
                <a:latin typeface="+mn-lt"/>
                <a:ea typeface="+mn-ea"/>
                <a:cs typeface="+mn-cs"/>
              </a:rPr>
              <a:t>Kompleksi risinājumi energoefektivitātes paaugstināšanai un enerģijas patēriņa samazināšanai daudzdzīvokļu ēkās</a:t>
            </a:r>
            <a:r>
              <a:rPr lang="lv-LV" cap="all" dirty="0" smtClean="0"/>
              <a:t/>
            </a:r>
            <a:br>
              <a:rPr lang="lv-LV" cap="all" dirty="0" smtClean="0"/>
            </a:br>
            <a:endParaRPr lang="en-US" cap="all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lv-LV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lv-LV" b="1" dirty="0" smtClean="0">
                <a:solidFill>
                  <a:schemeClr val="tx1"/>
                </a:solidFill>
              </a:rPr>
              <a:t>Inga Kreicmane</a:t>
            </a:r>
            <a:endParaRPr lang="lv-LV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lv-LV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lv-LV" b="1" dirty="0" smtClean="0">
                <a:solidFill>
                  <a:schemeClr val="tx1"/>
                </a:solidFill>
              </a:rPr>
              <a:t>Jelgava, 2013.g.21.februāris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60648"/>
            <a:ext cx="23042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8 Energokomanda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3519" y="260648"/>
            <a:ext cx="2644097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3200" b="1" dirty="0" smtClean="0"/>
              <a:t>Ieguvumi </a:t>
            </a:r>
            <a:endParaRPr lang="en-US" sz="3200" b="1" dirty="0" smtClean="0"/>
          </a:p>
        </p:txBody>
      </p:sp>
      <p:pic>
        <p:nvPicPr>
          <p:cNvPr id="1843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Jūs iegūstat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atjaunotu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ēku</a:t>
            </a:r>
            <a:r>
              <a:rPr lang="lv-LV" sz="2400" dirty="0" smtClean="0">
                <a:latin typeface="+mj-lt"/>
                <a:cs typeface="Times New Roman" pitchFamily="18" charset="0"/>
              </a:rPr>
              <a:t>,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gandrīz nemaksājot vairāk, jo ja viss paveikts pareizi, siltuma ietaupījums gandrīz pilnībā nosegs kredīta maksājumu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cs typeface="Times New Roman" pitchFamily="18" charset="0"/>
              </a:rPr>
              <a:t>Uzlabojas iekšējais klimats un siltuma komforts</a:t>
            </a:r>
            <a:r>
              <a:rPr lang="lv-LV" sz="2400" dirty="0" smtClean="0">
                <a:cs typeface="Times New Roman" pitchFamily="18" charset="0"/>
              </a:rPr>
              <a:t>,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Ēkai</a:t>
            </a:r>
            <a:r>
              <a:rPr lang="lv-LV" sz="2400" dirty="0" smtClean="0">
                <a:latin typeface="+mj-lt"/>
                <a:cs typeface="Times New Roman" pitchFamily="18" charset="0"/>
              </a:rPr>
              <a:t>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tuvāko 20 gadu laikā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nebūs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nepieciešams novērst avārijas,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nebūs nepieciešami remonti - </a:t>
            </a:r>
            <a:r>
              <a:rPr lang="lv-LV" sz="2400" dirty="0" smtClean="0">
                <a:cs typeface="Times New Roman" pitchFamily="18" charset="0"/>
              </a:rPr>
              <a:t>samazinās </a:t>
            </a:r>
            <a:r>
              <a:rPr lang="lv-LV" sz="2400" dirty="0" smtClean="0">
                <a:cs typeface="Times New Roman" pitchFamily="18" charset="0"/>
              </a:rPr>
              <a:t>ēkas ekspluatācijas izmaksas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Iegūstat i</a:t>
            </a:r>
            <a:r>
              <a:rPr lang="lv-LV" sz="2400" dirty="0" smtClean="0">
                <a:latin typeface="+mj-lt"/>
                <a:cs typeface="Times New Roman" pitchFamily="18" charset="0"/>
              </a:rPr>
              <a:t>espējas regulēt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temperatūru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dzīvoklī un maksāt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par JŪSU patērēto siltumu,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P</a:t>
            </a:r>
            <a:r>
              <a:rPr lang="lv-LV" sz="2400" dirty="0" smtClean="0">
                <a:latin typeface="+mj-lt"/>
                <a:cs typeface="Times New Roman" pitchFamily="18" charset="0"/>
              </a:rPr>
              <a:t>alielinās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nekustāmā īpašuma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vērtība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3200" b="1" dirty="0" smtClean="0">
                <a:cs typeface="Times New Roman" pitchFamily="18" charset="0"/>
              </a:rPr>
              <a:t/>
            </a:r>
            <a:br>
              <a:rPr lang="lv-LV" sz="3200" b="1" dirty="0" smtClean="0">
                <a:cs typeface="Times New Roman" pitchFamily="18" charset="0"/>
              </a:rPr>
            </a:br>
            <a:r>
              <a:rPr lang="lv-LV" sz="3200" b="1" dirty="0" smtClean="0">
                <a:cs typeface="Times New Roman" pitchFamily="18" charset="0"/>
              </a:rPr>
              <a:t>Laba </a:t>
            </a:r>
            <a:r>
              <a:rPr lang="lv-LV" sz="3200" b="1" dirty="0" smtClean="0">
                <a:cs typeface="Times New Roman" pitchFamily="18" charset="0"/>
              </a:rPr>
              <a:t>rezultāta priekšnosacījumi</a:t>
            </a:r>
            <a:endParaRPr lang="en-US" sz="3200" b="1" dirty="0" smtClean="0"/>
          </a:p>
        </p:txBody>
      </p:sp>
      <p:pic>
        <p:nvPicPr>
          <p:cNvPr id="2150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Zināma un pieredzējuša būvnieka izvēle.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Mājas pārstāvja iesaistīšanās visā procesā.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Būvuzrauga piesaiste – ar pieredzi darbā ar LIAA.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err="1" smtClean="0">
                <a:latin typeface="+mj-lt"/>
                <a:cs typeface="Times New Roman" pitchFamily="18" charset="0"/>
              </a:rPr>
              <a:t>Autoruzrauga</a:t>
            </a:r>
            <a:r>
              <a:rPr lang="lv-LV" sz="2400" dirty="0" smtClean="0">
                <a:latin typeface="+mj-lt"/>
                <a:cs typeface="Times New Roman" pitchFamily="18" charset="0"/>
              </a:rPr>
              <a:t> piesaiste– ar pieredzi darbā ar LIAA.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Iedzīvotāju sapratne un pieejas nodrošināšana komunikācijām, logiem, pagrabiem.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Operatīva svarīgu lēmumu pieņemšana kopsapulcēs.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Regulāra iedzīvotāju informēšana par procesiem un notikumiem.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1442" t="39999" r="40866" b="28204"/>
          <a:stretch>
            <a:fillRect/>
          </a:stretch>
        </p:blipFill>
        <p:spPr>
          <a:xfrm>
            <a:off x="0" y="908720"/>
            <a:ext cx="8964737" cy="5949280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lv-LV" sz="3200" b="1" dirty="0" smtClean="0">
                <a:cs typeface="Times New Roman" pitchFamily="18" charset="0"/>
              </a:rPr>
              <a:t/>
            </a:r>
            <a:br>
              <a:rPr lang="lv-LV" sz="3200" b="1" dirty="0" smtClean="0">
                <a:cs typeface="Times New Roman" pitchFamily="18" charset="0"/>
              </a:rPr>
            </a:br>
            <a:r>
              <a:rPr lang="lv-LV" sz="3200" b="1" dirty="0" smtClean="0">
                <a:cs typeface="Times New Roman" pitchFamily="18" charset="0"/>
              </a:rPr>
              <a:t>Ar ZREA atbalstu izstrādātie siltināšanas projekti</a:t>
            </a:r>
            <a:endParaRPr lang="en-US" sz="32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>
                <a:cs typeface="Times New Roman" pitchFamily="18" charset="0"/>
              </a:rPr>
              <a:t>Uz šo brīdi ar ZREA atbalstu </a:t>
            </a:r>
            <a:br>
              <a:rPr lang="lv-LV" sz="3200" b="1" dirty="0" smtClean="0">
                <a:cs typeface="Times New Roman" pitchFamily="18" charset="0"/>
              </a:rPr>
            </a:br>
            <a:r>
              <a:rPr lang="lv-LV" sz="3200" b="1" dirty="0" smtClean="0">
                <a:cs typeface="Times New Roman" pitchFamily="18" charset="0"/>
              </a:rPr>
              <a:t>renovētas vai renovācijas procesā ir 28 ēkas.</a:t>
            </a:r>
            <a:endParaRPr lang="en-US" sz="3600" b="1" dirty="0" smtClean="0">
              <a:cs typeface="Times New Roman" pitchFamily="18" charset="0"/>
            </a:endParaRPr>
          </a:p>
        </p:txBody>
      </p:sp>
      <p:pic>
        <p:nvPicPr>
          <p:cNvPr id="33795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827088" y="1628775"/>
            <a:ext cx="7921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v-LV" sz="2400" dirty="0" smtClean="0">
              <a:latin typeface="+mj-lt"/>
              <a:cs typeface="Times New Roman" pitchFamily="18" charset="0"/>
            </a:endParaRPr>
          </a:p>
          <a:p>
            <a:endParaRPr lang="lv-LV" sz="2400" dirty="0" smtClean="0">
              <a:latin typeface="+mj-lt"/>
              <a:cs typeface="Times New Roman" pitchFamily="18" charset="0"/>
            </a:endParaRPr>
          </a:p>
          <a:p>
            <a:r>
              <a:rPr lang="lv-LV" sz="2400" dirty="0" smtClean="0">
                <a:latin typeface="+mj-lt"/>
                <a:cs typeface="Times New Roman" pitchFamily="18" charset="0"/>
              </a:rPr>
              <a:t>10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Ozolniekos</a:t>
            </a:r>
            <a:endParaRPr lang="lv-LV" sz="2400" dirty="0">
              <a:latin typeface="+mj-lt"/>
              <a:cs typeface="Times New Roman" pitchFamily="18" charset="0"/>
            </a:endParaRPr>
          </a:p>
          <a:p>
            <a:r>
              <a:rPr lang="lv-LV" sz="2400" dirty="0">
                <a:latin typeface="+mj-lt"/>
                <a:cs typeface="Times New Roman" pitchFamily="18" charset="0"/>
              </a:rPr>
              <a:t>5 Jelgavā</a:t>
            </a:r>
          </a:p>
          <a:p>
            <a:r>
              <a:rPr lang="lv-LV" sz="2400" dirty="0">
                <a:latin typeface="+mj-lt"/>
                <a:cs typeface="Times New Roman" pitchFamily="18" charset="0"/>
              </a:rPr>
              <a:t>4 Jēkabpilī</a:t>
            </a:r>
          </a:p>
          <a:p>
            <a:r>
              <a:rPr lang="lv-LV" sz="2400" dirty="0">
                <a:latin typeface="+mj-lt"/>
                <a:cs typeface="Times New Roman" pitchFamily="18" charset="0"/>
              </a:rPr>
              <a:t>3 Aucē</a:t>
            </a:r>
          </a:p>
          <a:p>
            <a:r>
              <a:rPr lang="lv-LV" sz="2400" dirty="0">
                <a:latin typeface="+mj-lt"/>
                <a:cs typeface="Times New Roman" pitchFamily="18" charset="0"/>
              </a:rPr>
              <a:t>3 Bauskā</a:t>
            </a:r>
          </a:p>
          <a:p>
            <a:r>
              <a:rPr lang="lv-LV" sz="2400" dirty="0">
                <a:latin typeface="+mj-lt"/>
                <a:cs typeface="Times New Roman" pitchFamily="18" charset="0"/>
              </a:rPr>
              <a:t>1 Iecavā</a:t>
            </a:r>
          </a:p>
          <a:p>
            <a:r>
              <a:rPr lang="lv-LV" sz="2400" dirty="0">
                <a:latin typeface="+mj-lt"/>
                <a:cs typeface="Times New Roman" pitchFamily="18" charset="0"/>
              </a:rPr>
              <a:t>1 Tērvetē 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endParaRPr lang="lv-LV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dirty="0" smtClean="0">
                <a:cs typeface="Times New Roman" pitchFamily="18" charset="0"/>
              </a:rPr>
              <a:t>Mūsu mājas</a:t>
            </a:r>
            <a:endParaRPr lang="en-US" sz="2800" b="1" dirty="0" smtClean="0"/>
          </a:p>
        </p:txBody>
      </p:sp>
      <p:pic>
        <p:nvPicPr>
          <p:cNvPr id="3072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F:\darba\Uzraudz\esosie\brīvības_28\Bildes\27_09_2012\Jelgava lodz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12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F:\darba\Projekti\2012\ozolnieki\Emburga\BILDES\DSC_0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716338"/>
            <a:ext cx="42481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 descr="F:\darba\Uzraudz\veiktie\2012\RIMTS\melioracijas_21\bildes\20_08_12_M_21\DSC_0374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787900" y="692150"/>
            <a:ext cx="4119563" cy="276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4751387" cy="647700"/>
          </a:xfrm>
        </p:spPr>
        <p:txBody>
          <a:bodyPr/>
          <a:lstStyle/>
          <a:p>
            <a:pPr algn="l"/>
            <a:r>
              <a:rPr lang="lv-LV" sz="2800" b="1" dirty="0" smtClean="0">
                <a:cs typeface="Times New Roman" pitchFamily="18" charset="0"/>
              </a:rPr>
              <a:t>Mūsu mājas</a:t>
            </a:r>
            <a:endParaRPr lang="en-US" sz="2800" b="1" dirty="0" smtClean="0"/>
          </a:p>
        </p:txBody>
      </p:sp>
      <p:pic>
        <p:nvPicPr>
          <p:cNvPr id="3174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F:\darba\Uzraudz\esosie\brīvības_28\Bildes\10_11_12\IMAG0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836613"/>
            <a:ext cx="46958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F:\darba\Projekti\2012\ozolnieki\Emburga\BILDES\DSC_0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141663"/>
            <a:ext cx="366236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F:\darba\Projekti\2012\Jelgava\Dobeles_52\Dobeles_52_bildes\DSC_00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0750" y="3068638"/>
            <a:ext cx="4413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 descr="F:\darba\Projekti\2012\Jelgava\Dobeles_52\Dobeles_52_bildes\DSC_00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333375"/>
            <a:ext cx="473551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Z:\22 Bildes\RENOVACIJAS\Jelgava\Raiņa 9\IMG_1110.JPG"/>
          <p:cNvPicPr/>
          <p:nvPr/>
        </p:nvPicPr>
        <p:blipFill>
          <a:blip r:embed="rId4" cstate="print"/>
          <a:srcRect l="14904" t="27350" r="38622" b="22009"/>
          <a:stretch>
            <a:fillRect/>
          </a:stretch>
        </p:blipFill>
        <p:spPr bwMode="auto">
          <a:xfrm>
            <a:off x="4572000" y="1268760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dirty="0" smtClean="0">
                <a:cs typeface="Times New Roman" pitchFamily="18" charset="0"/>
              </a:rPr>
              <a:t>Jelgava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4" name="Picture 10" descr="DSC0092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552" y="1268760"/>
            <a:ext cx="4032448" cy="3026047"/>
          </a:xfrm>
          <a:prstGeom prst="rect">
            <a:avLst/>
          </a:prstGeom>
          <a:noFill/>
        </p:spPr>
      </p:pic>
      <p:pic>
        <p:nvPicPr>
          <p:cNvPr id="1026" name="Picture 2" descr="Z:\22 Bildes\RENOVACIJAS\Jelgava\Barona iela\IMG_1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573016"/>
            <a:ext cx="5112568" cy="3042338"/>
          </a:xfrm>
          <a:prstGeom prst="rect">
            <a:avLst/>
          </a:prstGeom>
          <a:noFill/>
        </p:spPr>
      </p:pic>
      <p:pic>
        <p:nvPicPr>
          <p:cNvPr id="8" name="Picture 5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lv-LV" sz="3600" b="1" dirty="0" smtClean="0">
                <a:cs typeface="Times New Roman" pitchFamily="18" charset="0"/>
              </a:rPr>
              <a:t>Bauska, Kareivju 3</a:t>
            </a:r>
            <a:endParaRPr lang="en-US" sz="3600" b="1" dirty="0" smtClean="0">
              <a:cs typeface="Times New Roman" pitchFamily="18" charset="0"/>
            </a:endParaRPr>
          </a:p>
        </p:txBody>
      </p:sp>
      <p:pic>
        <p:nvPicPr>
          <p:cNvPr id="35843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Content Placeholder 3"/>
          <p:cNvPicPr>
            <a:picLocks noGrp="1"/>
          </p:cNvPicPr>
          <p:nvPr>
            <p:ph idx="1"/>
          </p:nvPr>
        </p:nvPicPr>
        <p:blipFill>
          <a:blip r:embed="rId5" cstate="print"/>
          <a:srcRect l="15813" t="6961" r="15060" b="10886"/>
          <a:stretch>
            <a:fillRect/>
          </a:stretch>
        </p:blipFill>
        <p:spPr>
          <a:xfrm>
            <a:off x="468313" y="1412875"/>
            <a:ext cx="6092825" cy="4525963"/>
          </a:xfrm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6" cstate="print"/>
          <a:srcRect l="31052" t="6497" r="30779" b="9956"/>
          <a:stretch>
            <a:fillRect/>
          </a:stretch>
        </p:blipFill>
        <p:spPr bwMode="auto">
          <a:xfrm>
            <a:off x="3851275" y="1412875"/>
            <a:ext cx="48244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v-LV" sz="3600" b="1" dirty="0" smtClean="0">
                <a:cs typeface="Times New Roman" pitchFamily="18" charset="0"/>
              </a:rPr>
              <a:t>Renovētās ēkas Jēkabpilī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>
                <a:latin typeface="+mj-lt"/>
                <a:cs typeface="Times New Roman" pitchFamily="18" charset="0"/>
              </a:rPr>
              <a:t>Pirms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 smtClean="0">
                <a:latin typeface="+mj-lt"/>
                <a:cs typeface="Times New Roman" pitchFamily="18" charset="0"/>
              </a:rPr>
              <a:t>Pēc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2" descr="Slimnicas 4_pirms renovacij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5"/>
            <a:ext cx="3289247" cy="20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Bebru 30_pirms renovācij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Description: C:\Users\Ainars\Desktop\Slimnīcas 4_pēc renovācija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76873"/>
            <a:ext cx="363681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Ainars\Desktop\Energoauditi, tāmes Jēkabpils mājām\Bebru iela 30\DSC01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128655"/>
            <a:ext cx="3636963" cy="232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lv-LV" sz="3600" b="1" dirty="0" smtClean="0">
                <a:cs typeface="Times New Roman" pitchFamily="18" charset="0"/>
              </a:rPr>
              <a:t>Auce, Raiņa 33</a:t>
            </a:r>
            <a:endParaRPr lang="en-US" sz="3600" b="1" dirty="0" smtClean="0">
              <a:cs typeface="Times New Roman" pitchFamily="18" charset="0"/>
            </a:endParaRPr>
          </a:p>
        </p:txBody>
      </p:sp>
      <p:pic>
        <p:nvPicPr>
          <p:cNvPr id="3789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80728"/>
            <a:ext cx="5940152" cy="3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Z:\22 Bildes\RENOVACIJAS\Auces bildes\Raiņa 33 Auc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26922"/>
            <a:ext cx="5508104" cy="41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b="1" dirty="0" smtClean="0"/>
              <a:t>ZREA ir 9 biedri 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647"/>
                <a:gridCol w="448595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Jelgavas pilsētas pašvaldība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Jēkabpils pilsētas pašvaldība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Bauskas novada pašvaldība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Auces novada pašvaldība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Ozolnieku novada pašvaldība 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 SIA „Jelgavas nekustamā īpašuma pārvalde”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SIA „</a:t>
                      </a:r>
                      <a:r>
                        <a:rPr lang="lv-LV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Fortum</a:t>
                      </a: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Jelgava”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Biedrība „Zemgales NVO centrs”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9. Biedrība “Zinātnes</a:t>
                      </a:r>
                      <a:r>
                        <a:rPr lang="lv-LV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inovāciju testēšanas centrs </a:t>
                      </a:r>
                      <a:endParaRPr lang="lv-LV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4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929313"/>
            <a:ext cx="1908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6 auces gerbon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7" y="3356992"/>
            <a:ext cx="364841" cy="432048"/>
          </a:xfrm>
          <a:prstGeom prst="rect">
            <a:avLst/>
          </a:prstGeom>
        </p:spPr>
      </p:pic>
      <p:pic>
        <p:nvPicPr>
          <p:cNvPr id="9" name="Picture 8" descr="30 Bauskas nova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852936"/>
            <a:ext cx="368041" cy="432048"/>
          </a:xfrm>
          <a:prstGeom prst="rect">
            <a:avLst/>
          </a:prstGeom>
        </p:spPr>
      </p:pic>
      <p:pic>
        <p:nvPicPr>
          <p:cNvPr id="12" name="Picture 11" descr="Jekabpi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276872"/>
            <a:ext cx="373719" cy="432048"/>
          </a:xfrm>
          <a:prstGeom prst="rect">
            <a:avLst/>
          </a:prstGeom>
        </p:spPr>
      </p:pic>
      <p:pic>
        <p:nvPicPr>
          <p:cNvPr id="13" name="Picture 12" descr="Escut_Jelgav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772816"/>
            <a:ext cx="374802" cy="432048"/>
          </a:xfrm>
          <a:prstGeom prst="rect">
            <a:avLst/>
          </a:prstGeom>
        </p:spPr>
      </p:pic>
      <p:pic>
        <p:nvPicPr>
          <p:cNvPr id="14" name="Picture 13" descr="Ozolnieku_novada_ģērrboni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3861048"/>
            <a:ext cx="413161" cy="504056"/>
          </a:xfrm>
          <a:prstGeom prst="rect">
            <a:avLst/>
          </a:prstGeom>
        </p:spPr>
      </p:pic>
      <p:pic>
        <p:nvPicPr>
          <p:cNvPr id="15" name="Picture 14" descr="trans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916832"/>
            <a:ext cx="432048" cy="330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7" descr="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08304" y="2636912"/>
            <a:ext cx="1008112" cy="235941"/>
          </a:xfrm>
          <a:prstGeom prst="rect">
            <a:avLst/>
          </a:prstGeom>
        </p:spPr>
      </p:pic>
      <p:pic>
        <p:nvPicPr>
          <p:cNvPr id="19" name="Picture 18" descr="zemgalei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4368" y="3140968"/>
            <a:ext cx="57606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8229600" cy="1152128"/>
          </a:xfrm>
        </p:spPr>
        <p:txBody>
          <a:bodyPr/>
          <a:lstStyle/>
          <a:p>
            <a:r>
              <a:rPr lang="lv-LV" sz="3200" dirty="0" smtClean="0">
                <a:latin typeface="+mn-lt"/>
              </a:rPr>
              <a:t/>
            </a:r>
            <a:br>
              <a:rPr lang="lv-LV" sz="3200" dirty="0" smtClean="0">
                <a:latin typeface="+mn-lt"/>
              </a:rPr>
            </a:br>
            <a:r>
              <a:rPr lang="lv-LV" sz="3200" b="1" dirty="0" smtClean="0">
                <a:latin typeface="+mn-lt"/>
              </a:rPr>
              <a:t>ZREA nominēta ManagEnergy balvai</a:t>
            </a:r>
            <a:br>
              <a:rPr lang="lv-LV" sz="3200" b="1" dirty="0" smtClean="0">
                <a:latin typeface="+mn-lt"/>
              </a:rPr>
            </a:br>
            <a:r>
              <a:rPr lang="lv-LV" sz="3200" b="1" dirty="0" smtClean="0">
                <a:latin typeface="+mn-lt"/>
              </a:rPr>
              <a:t>2012.g. jūnijā</a:t>
            </a:r>
            <a:endParaRPr lang="en-US" sz="3200" b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3789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6069013"/>
            <a:ext cx="16192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Z:\22 Bildes\2012\Brisele ZREA nominacija_Jun2012\DSCF10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8821" y="1600200"/>
            <a:ext cx="69863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Z:\22 Bildes\Ozolnieki Rigas 19\IMG_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>
                <a:solidFill>
                  <a:schemeClr val="bg1"/>
                </a:solidFill>
              </a:rPr>
              <a:t/>
            </a:r>
            <a:br>
              <a:rPr lang="lv-LV" dirty="0" smtClean="0">
                <a:solidFill>
                  <a:schemeClr val="bg1"/>
                </a:solidFill>
              </a:rPr>
            </a:br>
            <a:r>
              <a:rPr lang="lv-LV" sz="4900" b="1" dirty="0" smtClean="0">
                <a:solidFill>
                  <a:schemeClr val="bg1"/>
                </a:solidFill>
              </a:rPr>
              <a:t>Paldies par uzmanību!</a:t>
            </a:r>
            <a:r>
              <a:rPr lang="en-US" sz="4900" b="1" dirty="0" smtClean="0">
                <a:solidFill>
                  <a:schemeClr val="bg1"/>
                </a:solidFill>
              </a:rPr>
              <a:t/>
            </a:r>
            <a:br>
              <a:rPr lang="en-US" sz="4900" b="1" dirty="0" smtClean="0">
                <a:solidFill>
                  <a:schemeClr val="bg1"/>
                </a:solidFill>
              </a:rPr>
            </a:br>
            <a:endParaRPr lang="en-US" sz="49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355160" cy="587727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/>
              <a:t>    </a:t>
            </a:r>
            <a:r>
              <a:rPr lang="lv-LV" b="1" dirty="0" smtClean="0">
                <a:solidFill>
                  <a:schemeClr val="bg1"/>
                </a:solidFill>
              </a:rPr>
              <a:t>Biedrība „Zemgales reģionālā enerģētikas aģentūra”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800" b="1" dirty="0" smtClean="0">
                <a:solidFill>
                  <a:schemeClr val="bg1"/>
                </a:solidFill>
              </a:rPr>
              <a:t>Pulkveža Brieža iela 26, Jelgava,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800" b="1" dirty="0" smtClean="0">
                <a:solidFill>
                  <a:schemeClr val="bg1"/>
                </a:solidFill>
              </a:rPr>
              <a:t>LV-3007, Latvija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800" b="1" dirty="0" err="1" smtClean="0">
                <a:solidFill>
                  <a:schemeClr val="bg1"/>
                </a:solidFill>
              </a:rPr>
              <a:t>Tel</a:t>
            </a:r>
            <a:r>
              <a:rPr lang="lv-LV" sz="2800" b="1" dirty="0" smtClean="0">
                <a:solidFill>
                  <a:schemeClr val="bg1"/>
                </a:solidFill>
              </a:rPr>
              <a:t>: (+371) 63080205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800" b="1" dirty="0" err="1" smtClean="0">
                <a:solidFill>
                  <a:schemeClr val="bg1"/>
                </a:solidFill>
              </a:rPr>
              <a:t>Tel</a:t>
            </a:r>
            <a:r>
              <a:rPr lang="lv-LV" sz="2800" b="1" dirty="0" smtClean="0">
                <a:solidFill>
                  <a:schemeClr val="bg1"/>
                </a:solidFill>
              </a:rPr>
              <a:t>: (+371) 20023848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800" b="1" dirty="0" smtClean="0">
                <a:solidFill>
                  <a:schemeClr val="bg1"/>
                </a:solidFill>
              </a:rPr>
              <a:t>zrea@zrea.lv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800" b="1" u="sng" dirty="0" err="1" smtClean="0">
                <a:solidFill>
                  <a:schemeClr val="bg1"/>
                </a:solidFill>
                <a:hlinkClick r:id="rId3"/>
              </a:rPr>
              <a:t>www.zrea.lv</a:t>
            </a:r>
            <a:endParaRPr lang="lv-LV" sz="2800" b="1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b="1" dirty="0" smtClean="0">
                <a:solidFill>
                  <a:schemeClr val="bg1"/>
                </a:solidFill>
              </a:rPr>
              <a:t>Laipni gaidīti ZREA birojā! </a:t>
            </a:r>
            <a:r>
              <a:rPr lang="lv-LV" b="1" smtClean="0">
                <a:solidFill>
                  <a:schemeClr val="bg1"/>
                </a:solidFill>
              </a:rPr>
              <a:t>Sniegsim</a:t>
            </a:r>
            <a:r>
              <a:rPr lang="lv-LV" b="1" smtClean="0">
                <a:solidFill>
                  <a:schemeClr val="bg1"/>
                </a:solidFill>
              </a:rPr>
              <a:t> </a:t>
            </a:r>
            <a:r>
              <a:rPr lang="lv-LV" b="1" dirty="0" smtClean="0">
                <a:solidFill>
                  <a:schemeClr val="bg1"/>
                </a:solidFill>
              </a:rPr>
              <a:t>Jums bezmaksas  konsultācijas un atbalstu!</a:t>
            </a:r>
            <a:endParaRPr lang="lv-LV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3200" b="1" dirty="0" smtClean="0"/>
              <a:t>ZREA</a:t>
            </a:r>
            <a:r>
              <a:rPr lang="lv-LV" sz="3200" b="1" dirty="0" smtClean="0"/>
              <a:t> </a:t>
            </a:r>
            <a:r>
              <a:rPr lang="lv-LV" sz="3200" b="1" dirty="0" smtClean="0"/>
              <a:t>galvenie darba  virzieni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30369" cy="2520280"/>
          </a:xfrm>
        </p:spPr>
        <p:txBody>
          <a:bodyPr rtlCol="0">
            <a:normAutofit fontScale="92500" lnSpcReduction="20000"/>
          </a:bodyPr>
          <a:lstStyle/>
          <a:p>
            <a:r>
              <a:rPr lang="lv-LV" sz="2000" dirty="0" smtClean="0">
                <a:latin typeface="+mj-lt"/>
                <a:cs typeface="Times New Roman" pitchFamily="18" charset="0"/>
              </a:rPr>
              <a:t>ZREA </a:t>
            </a:r>
            <a:r>
              <a:rPr lang="lv-LV" sz="2000" dirty="0" smtClean="0">
                <a:latin typeface="+mj-lt"/>
                <a:cs typeface="Times New Roman" pitchFamily="18" charset="0"/>
              </a:rPr>
              <a:t>sniedz konsultācijas iedzīvotājiem, uzņēmumiem par: </a:t>
            </a:r>
          </a:p>
          <a:p>
            <a:pPr marL="914400" lvl="1" indent="-514350">
              <a:buAutoNum type="arabicParenR"/>
            </a:pPr>
            <a:r>
              <a:rPr lang="lv-LV" sz="2000" dirty="0" smtClean="0">
                <a:latin typeface="+mj-lt"/>
              </a:rPr>
              <a:t>energoefektivitātes (EE) paaugstināšanas iespējām,</a:t>
            </a:r>
          </a:p>
          <a:p>
            <a:pPr marL="914400" lvl="1" indent="-514350">
              <a:buAutoNum type="arabicParenR"/>
            </a:pPr>
            <a:r>
              <a:rPr lang="lv-LV" sz="2000" dirty="0" smtClean="0">
                <a:latin typeface="+mj-lt"/>
              </a:rPr>
              <a:t>atjaunojamo energoresursu (AER) izmantošanas iespējām.</a:t>
            </a:r>
          </a:p>
          <a:p>
            <a:pPr marL="514350" indent="-514350"/>
            <a:r>
              <a:rPr lang="lv-LV" sz="2000" dirty="0" smtClean="0">
                <a:latin typeface="+mj-lt"/>
              </a:rPr>
              <a:t>I</a:t>
            </a:r>
            <a:r>
              <a:rPr lang="lv-LV" sz="2000" dirty="0" smtClean="0">
                <a:latin typeface="+mj-lt"/>
              </a:rPr>
              <a:t>zstrādā Enerģētikas </a:t>
            </a:r>
            <a:r>
              <a:rPr lang="lv-LV" sz="2000" dirty="0" smtClean="0">
                <a:latin typeface="+mj-lt"/>
              </a:rPr>
              <a:t>plānošanas dokumentus,</a:t>
            </a:r>
          </a:p>
          <a:p>
            <a:pPr marL="514350" indent="-514350"/>
            <a:r>
              <a:rPr lang="lv-LV" sz="2000" dirty="0" smtClean="0">
                <a:latin typeface="+mj-lt"/>
              </a:rPr>
              <a:t>U</a:t>
            </a:r>
            <a:r>
              <a:rPr lang="lv-LV" sz="2000" dirty="0" smtClean="0">
                <a:latin typeface="+mj-lt"/>
              </a:rPr>
              <a:t>ztur </a:t>
            </a:r>
            <a:r>
              <a:rPr lang="lv-LV" sz="2000" dirty="0" smtClean="0">
                <a:latin typeface="+mj-lt"/>
              </a:rPr>
              <a:t>Enerģētikas datu bāzes,</a:t>
            </a:r>
          </a:p>
          <a:p>
            <a:pPr marL="514350" indent="-514350"/>
            <a:r>
              <a:rPr lang="lv-LV" sz="2000" dirty="0" smtClean="0">
                <a:latin typeface="+mj-lt"/>
              </a:rPr>
              <a:t>O</a:t>
            </a:r>
            <a:r>
              <a:rPr lang="lv-LV" sz="2000" dirty="0" smtClean="0">
                <a:latin typeface="+mj-lt"/>
              </a:rPr>
              <a:t>rganizē enerģētikas pasākumus – Enerģētikas dienas, semināri, atvērto durvju dienas</a:t>
            </a:r>
          </a:p>
          <a:p>
            <a:pPr marL="514350" indent="-514350"/>
            <a:r>
              <a:rPr lang="lv-LV" sz="2000" dirty="0" smtClean="0">
                <a:latin typeface="+mj-lt"/>
              </a:rPr>
              <a:t>Izstrādā un ievieš enerģētikas projektus</a:t>
            </a:r>
            <a:endParaRPr lang="en-US" sz="20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 l="16667" t="17179" r="16667" b="10513"/>
          <a:stretch>
            <a:fillRect/>
          </a:stretch>
        </p:blipFill>
        <p:spPr bwMode="auto">
          <a:xfrm>
            <a:off x="4644008" y="3573016"/>
            <a:ext cx="3962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779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3600" b="1" dirty="0" smtClean="0"/>
              <a:t>Latvijas / Zemgales dzīvojamais fonds - Daudzdzīvokļu ēkas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3960341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dirty="0" smtClean="0">
                <a:latin typeface="+mj-lt"/>
                <a:cs typeface="Times New Roman" pitchFamily="18" charset="0"/>
              </a:rPr>
              <a:t>66% no Latvijas iedzīvotājiem dzīvo daudzdzīvokļu ēkās, kas celtas pēc Otrā Pasaules kara un Padomju Savienības laikos, to vidējais vecums ~ 30 gadi.	</a:t>
            </a:r>
          </a:p>
          <a:p>
            <a:pPr fontAlgn="auto">
              <a:spcAft>
                <a:spcPts val="0"/>
              </a:spcAft>
              <a:defRPr/>
            </a:pPr>
            <a:r>
              <a:rPr lang="lv-LV" dirty="0" smtClean="0">
                <a:latin typeface="+mj-lt"/>
                <a:cs typeface="Times New Roman" pitchFamily="18" charset="0"/>
              </a:rPr>
              <a:t>Ē</a:t>
            </a:r>
            <a:r>
              <a:rPr lang="lv-LV" dirty="0" smtClean="0">
                <a:latin typeface="+mj-lt"/>
                <a:cs typeface="Times New Roman" pitchFamily="18" charset="0"/>
              </a:rPr>
              <a:t>ku </a:t>
            </a:r>
            <a:r>
              <a:rPr lang="lv-LV" dirty="0" smtClean="0">
                <a:latin typeface="+mj-lt"/>
                <a:cs typeface="Times New Roman" pitchFamily="18" charset="0"/>
              </a:rPr>
              <a:t>vecuma un </a:t>
            </a:r>
            <a:r>
              <a:rPr lang="lv-LV" dirty="0" smtClean="0">
                <a:latin typeface="+mj-lt"/>
                <a:cs typeface="Times New Roman" pitchFamily="18" charset="0"/>
              </a:rPr>
              <a:t>neefektīvu konstrukciju dēļ, </a:t>
            </a:r>
            <a:r>
              <a:rPr lang="lv-LV" dirty="0" smtClean="0">
                <a:latin typeface="+mj-lt"/>
                <a:cs typeface="Times New Roman" pitchFamily="18" charset="0"/>
              </a:rPr>
              <a:t>tās </a:t>
            </a:r>
            <a:r>
              <a:rPr lang="lv-LV" dirty="0" smtClean="0">
                <a:latin typeface="+mj-lt"/>
                <a:cs typeface="Times New Roman" pitchFamily="18" charset="0"/>
              </a:rPr>
              <a:t>patērē </a:t>
            </a:r>
            <a:r>
              <a:rPr lang="lv-LV" dirty="0" smtClean="0">
                <a:latin typeface="+mj-lt"/>
                <a:cs typeface="Times New Roman" pitchFamily="18" charset="0"/>
              </a:rPr>
              <a:t>~ 60% no kopējā enerģijas patēriņa elektrībai un apkurei, tās ir viens no galvenajiem </a:t>
            </a:r>
            <a:r>
              <a:rPr lang="lv-LV" dirty="0" smtClean="0">
                <a:latin typeface="+mj-lt"/>
                <a:cs typeface="Times New Roman" pitchFamily="18" charset="0"/>
              </a:rPr>
              <a:t>siltumnīcefekta </a:t>
            </a:r>
            <a:r>
              <a:rPr lang="lv-LV" dirty="0" smtClean="0">
                <a:latin typeface="+mj-lt"/>
                <a:cs typeface="Times New Roman" pitchFamily="18" charset="0"/>
              </a:rPr>
              <a:t>gāzu emisiju avotiem.</a:t>
            </a:r>
            <a:endParaRPr lang="en-US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4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929313"/>
            <a:ext cx="1908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779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sz="3600" b="1" dirty="0" smtClean="0"/>
              <a:t>Daudzdzīvokļu māju energoefektivitātes/</a:t>
            </a:r>
            <a:r>
              <a:rPr lang="lv-LV" sz="3600" b="1" dirty="0" err="1" smtClean="0"/>
              <a:t>siltumnoturības</a:t>
            </a:r>
            <a:r>
              <a:rPr lang="lv-LV" sz="3600" b="1" dirty="0" smtClean="0"/>
              <a:t> uzlabošanas pasākumi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784"/>
            <a:ext cx="8229600" cy="3960341"/>
          </a:xfrm>
        </p:spPr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  <a:buNone/>
              <a:defRPr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4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929313"/>
            <a:ext cx="19081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971600" y="1484784"/>
          <a:ext cx="734481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Ar </a:t>
            </a:r>
            <a:r>
              <a:rPr lang="lv-LV" sz="3200" b="1" dirty="0" smtClean="0"/>
              <a:t>ko sākt? </a:t>
            </a:r>
            <a:endParaRPr lang="en-US" sz="3200" b="1" dirty="0" smtClean="0"/>
          </a:p>
        </p:txBody>
      </p:sp>
      <p:pic>
        <p:nvPicPr>
          <p:cNvPr id="1638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b="1" dirty="0" smtClean="0">
                <a:cs typeface="Times New Roman" pitchFamily="18" charset="0"/>
              </a:rPr>
              <a:t>1. Iecere par renovāciju – </a:t>
            </a:r>
            <a:r>
              <a:rPr lang="lv-LV" sz="2400" b="1" dirty="0" smtClean="0">
                <a:cs typeface="Times New Roman" pitchFamily="18" charset="0"/>
              </a:rPr>
              <a:t>jāorganizē īpašnieku kopsapulce, kurā  </a:t>
            </a:r>
            <a:r>
              <a:rPr lang="lv-LV" sz="2400" b="1" dirty="0" smtClean="0">
                <a:cs typeface="Times New Roman" pitchFamily="18" charset="0"/>
              </a:rPr>
              <a:t>“par</a:t>
            </a:r>
            <a:r>
              <a:rPr lang="lv-LV" sz="2400" b="1" dirty="0" smtClean="0">
                <a:cs typeface="Times New Roman" pitchFamily="18" charset="0"/>
              </a:rPr>
              <a:t>” jānobalso 50+1 </a:t>
            </a:r>
            <a:r>
              <a:rPr lang="lv-LV" sz="2400" b="1" dirty="0" smtClean="0">
                <a:cs typeface="Times New Roman" pitchFamily="18" charset="0"/>
              </a:rPr>
              <a:t>dzīvokļu īpašnieki – </a:t>
            </a:r>
            <a:r>
              <a:rPr lang="lv-LV" sz="2400" b="1" dirty="0" smtClean="0">
                <a:cs typeface="Times New Roman" pitchFamily="18" charset="0"/>
              </a:rPr>
              <a:t>tas</a:t>
            </a:r>
            <a:r>
              <a:rPr lang="lv-LV" sz="2400" b="1" dirty="0" smtClean="0">
                <a:cs typeface="Times New Roman" pitchFamily="18" charset="0"/>
              </a:rPr>
              <a:t> jāfiksē </a:t>
            </a:r>
            <a:r>
              <a:rPr lang="lv-LV" sz="2400" b="1" dirty="0" smtClean="0">
                <a:cs typeface="Times New Roman" pitchFamily="18" charset="0"/>
              </a:rPr>
              <a:t>protokolā;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b="1" dirty="0" smtClean="0">
                <a:cs typeface="Times New Roman" pitchFamily="18" charset="0"/>
              </a:rPr>
              <a:t>2. Kopsapulces lēmums par: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Pilnvaroto rīcībspējīgo personu renovācijas procesa organizēšanai,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Ēkas </a:t>
            </a:r>
            <a:r>
              <a:rPr lang="lv-LV" sz="2400" dirty="0" err="1" smtClean="0">
                <a:cs typeface="Times New Roman" pitchFamily="18" charset="0"/>
              </a:rPr>
              <a:t>energoaudita</a:t>
            </a:r>
            <a:r>
              <a:rPr lang="lv-LV" sz="2400" dirty="0" smtClean="0">
                <a:cs typeface="Times New Roman" pitchFamily="18" charset="0"/>
              </a:rPr>
              <a:t> un tehniskās apsekošanas atzinuma sagatavošanu.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Vienkāršotās renovācijas projekta vai būvprojekta sagatavošanu.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Tāmes sastādīšanu.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b="1" dirty="0" smtClean="0">
                <a:cs typeface="Times New Roman" pitchFamily="18" charset="0"/>
              </a:rPr>
              <a:t>3. Nākamā kopsapulce, kurā lemj par renovāciju -  protokolā atspoguļo: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Lēmumu par renovāciju,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Lēmumu par renovācijas kopējo summu.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lv-LV" sz="2400" dirty="0" smtClean="0">
                <a:cs typeface="Times New Roman" pitchFamily="18" charset="0"/>
              </a:rPr>
              <a:t>Lēmumu par pilnvaroto personu.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Tālākie </a:t>
            </a:r>
            <a:r>
              <a:rPr lang="lv-LV" sz="3200" b="1" dirty="0" smtClean="0"/>
              <a:t>soļi </a:t>
            </a:r>
            <a:endParaRPr lang="en-US" sz="3200" b="1" dirty="0" smtClean="0"/>
          </a:p>
        </p:txBody>
      </p:sp>
      <p:pic>
        <p:nvPicPr>
          <p:cNvPr id="1638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200" dirty="0" smtClean="0">
                <a:cs typeface="Times New Roman" pitchFamily="18" charset="0"/>
              </a:rPr>
              <a:t>4. </a:t>
            </a:r>
            <a:r>
              <a:rPr lang="lv-LV" sz="2400" dirty="0" smtClean="0">
                <a:cs typeface="Times New Roman" pitchFamily="18" charset="0"/>
              </a:rPr>
              <a:t>P</a:t>
            </a:r>
            <a:r>
              <a:rPr lang="lv-LV" sz="2400" dirty="0" smtClean="0">
                <a:cs typeface="Times New Roman" pitchFamily="18" charset="0"/>
              </a:rPr>
              <a:t>ilnvarojuma līguma parakstīšana</a:t>
            </a:r>
            <a:endParaRPr lang="lv-LV" sz="2400" dirty="0" smtClean="0"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dirty="0" smtClean="0">
                <a:cs typeface="Times New Roman" pitchFamily="18" charset="0"/>
              </a:rPr>
              <a:t>5. Sarunas ar bankām par kredīta piešķiršanu, banku piedāvājumu </a:t>
            </a:r>
            <a:r>
              <a:rPr lang="lv-LV" sz="2400" dirty="0" smtClean="0">
                <a:cs typeface="Times New Roman" pitchFamily="18" charset="0"/>
              </a:rPr>
              <a:t>izvērtēšana</a:t>
            </a:r>
            <a:endParaRPr lang="lv-LV" sz="2400" dirty="0" smtClean="0"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dirty="0" smtClean="0">
                <a:cs typeface="Times New Roman" pitchFamily="18" charset="0"/>
              </a:rPr>
              <a:t>6. Projekta iesnieguma LIAA sagatavošana (palīdz ZREA) un iesniegšana </a:t>
            </a:r>
            <a:r>
              <a:rPr lang="lv-LV" sz="2400" dirty="0" smtClean="0">
                <a:cs typeface="Times New Roman" pitchFamily="18" charset="0"/>
              </a:rPr>
              <a:t>LIAA</a:t>
            </a:r>
            <a:endParaRPr lang="lv-LV" sz="2400" dirty="0" smtClean="0"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dirty="0" smtClean="0">
                <a:cs typeface="Times New Roman" pitchFamily="18" charset="0"/>
              </a:rPr>
              <a:t>7. LIAA lēmums par projekta apstiprināšanu/vai atzinums par nosacījumu </a:t>
            </a:r>
            <a:r>
              <a:rPr lang="lv-LV" sz="2400" dirty="0" smtClean="0">
                <a:cs typeface="Times New Roman" pitchFamily="18" charset="0"/>
              </a:rPr>
              <a:t>izpildi</a:t>
            </a:r>
            <a:endParaRPr lang="lv-LV" sz="2400" dirty="0" smtClean="0"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dirty="0" smtClean="0">
                <a:cs typeface="Times New Roman" pitchFamily="18" charset="0"/>
              </a:rPr>
              <a:t>8. Līgums ar LIAA par līdzfinansējuma saņemšanu </a:t>
            </a:r>
            <a:r>
              <a:rPr lang="lv-LV" sz="2400" dirty="0" smtClean="0">
                <a:cs typeface="Times New Roman" pitchFamily="18" charset="0"/>
              </a:rPr>
              <a:t>renovācijai</a:t>
            </a:r>
            <a:endParaRPr lang="lv-LV" sz="2400" dirty="0" smtClean="0"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lv-LV" sz="2400" dirty="0" smtClean="0">
                <a:cs typeface="Times New Roman" pitchFamily="18" charset="0"/>
              </a:rPr>
              <a:t>9. Renovācijas darbu </a:t>
            </a:r>
            <a:r>
              <a:rPr lang="lv-LV" sz="2400" dirty="0" smtClean="0">
                <a:cs typeface="Times New Roman" pitchFamily="18" charset="0"/>
              </a:rPr>
              <a:t>veikšana</a:t>
            </a:r>
            <a:endParaRPr lang="lv-LV" sz="2400" dirty="0" smtClean="0"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Svarīgi </a:t>
            </a:r>
            <a:r>
              <a:rPr lang="lv-LV" sz="3200" b="1" dirty="0" smtClean="0"/>
              <a:t>zināt</a:t>
            </a:r>
            <a:endParaRPr lang="en-US" sz="3200" b="1" dirty="0" smtClean="0"/>
          </a:p>
        </p:txBody>
      </p:sp>
      <p:pic>
        <p:nvPicPr>
          <p:cNvPr id="16387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Pieņemot lēmumu kopsapulcē, par procesa uzsākšanu, līdz renovētai ēkai paies 6-18 mēneši.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Lēmums par projektēšanas uzsākšanu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vēl nenozīmē renovāciju. 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Tas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ir tikai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pirmais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solis, lēmums par renovāciju tiek pieņemts nākamajā sapulcē, kad izstrādāts projekts un zināmas aptuvenās izmaksas. 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Līdz uzsākta būvniecība un veikts aizņēmums,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var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apstāties un pateikt renovācijai  -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nē</a:t>
            </a:r>
            <a:r>
              <a:rPr lang="lv-LV" sz="2400" dirty="0" smtClean="0">
                <a:latin typeface="+mj-lt"/>
                <a:cs typeface="Times New Roman" pitchFamily="18" charset="0"/>
              </a:rPr>
              <a:t>!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Lai process noritētu veiksmīgi no mājas nepieciešams pārstāvis, kas piedalās visos procesos, sākot no projektēšanas līdz nodošanai LIAA.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Pasūtot 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projekta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izstrādi  jāizlemj,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kādus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darbus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veikt un kādus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nē, vēlāk var veikt nelielas korekcijas. 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g_hi" descr="http://t0.gstatic.com/images?q=tbn:ANd9GcRNVpGUNpzBN8JHvN2stgDSdWR4MXZhWwP4q4oOegQ1dueLV-n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lv-LV" sz="2800" b="1" dirty="0" smtClean="0">
                <a:cs typeface="Times New Roman" pitchFamily="18" charset="0"/>
              </a:rPr>
              <a:t/>
            </a:r>
            <a:br>
              <a:rPr lang="lv-LV" sz="2800" b="1" dirty="0" smtClean="0">
                <a:cs typeface="Times New Roman" pitchFamily="18" charset="0"/>
              </a:rPr>
            </a:br>
            <a:r>
              <a:rPr lang="lv-LV" sz="2800" b="1" dirty="0" smtClean="0">
                <a:cs typeface="Times New Roman" pitchFamily="18" charset="0"/>
              </a:rPr>
              <a:t/>
            </a:r>
            <a:br>
              <a:rPr lang="lv-LV" sz="2800" b="1" dirty="0" smtClean="0">
                <a:cs typeface="Times New Roman" pitchFamily="18" charset="0"/>
              </a:rPr>
            </a:br>
            <a:r>
              <a:rPr lang="lv-LV" sz="2800" b="1" dirty="0" smtClean="0">
                <a:cs typeface="Times New Roman" pitchFamily="18" charset="0"/>
              </a:rPr>
              <a:t/>
            </a:r>
            <a:br>
              <a:rPr lang="lv-LV" sz="2800" b="1" dirty="0" smtClean="0">
                <a:cs typeface="Times New Roman" pitchFamily="18" charset="0"/>
              </a:rPr>
            </a:br>
            <a:r>
              <a:rPr lang="lv-LV" sz="3200" b="1" dirty="0" smtClean="0"/>
              <a:t>Visizplatītākie pasākumi </a:t>
            </a:r>
            <a:r>
              <a:rPr lang="lv-LV" sz="3200" b="1" dirty="0" smtClean="0"/>
              <a:t>ēkas </a:t>
            </a:r>
            <a:r>
              <a:rPr lang="lv-LV" sz="3200" b="1" dirty="0" smtClean="0"/>
              <a:t>renovācijā:</a:t>
            </a:r>
            <a:r>
              <a:rPr lang="lv-LV" sz="3200" dirty="0" smtClean="0">
                <a:cs typeface="Times New Roman" pitchFamily="18" charset="0"/>
              </a:rPr>
              <a:t/>
            </a:r>
            <a:br>
              <a:rPr lang="lv-LV" sz="3200" dirty="0" smtClean="0">
                <a:cs typeface="Times New Roman" pitchFamily="18" charset="0"/>
              </a:rPr>
            </a:br>
            <a:r>
              <a:rPr lang="lv-LV" sz="3200" b="1" dirty="0" smtClean="0"/>
              <a:t/>
            </a:r>
            <a:br>
              <a:rPr lang="lv-LV" sz="3200" b="1" dirty="0" smtClean="0"/>
            </a:br>
            <a:endParaRPr lang="en-US" sz="3200" b="1" dirty="0" smtClean="0"/>
          </a:p>
        </p:txBody>
      </p:sp>
      <p:pic>
        <p:nvPicPr>
          <p:cNvPr id="1741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999163"/>
            <a:ext cx="17637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3707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1</a:t>
            </a:r>
            <a:r>
              <a:rPr lang="lv-LV" sz="2400" dirty="0" smtClean="0">
                <a:latin typeface="+mj-lt"/>
                <a:cs typeface="Times New Roman" pitchFamily="18" charset="0"/>
              </a:rPr>
              <a:t>.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N</a:t>
            </a:r>
            <a:r>
              <a:rPr lang="lv-LV" sz="2400" dirty="0" smtClean="0">
                <a:latin typeface="+mj-lt"/>
                <a:cs typeface="Times New Roman" pitchFamily="18" charset="0"/>
              </a:rPr>
              <a:t>orobežojošo konstrukciju siltināšana – sienas, pagraba griesti, bēniņu pamatne u.c.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2.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L</a:t>
            </a:r>
            <a:r>
              <a:rPr lang="lv-LV" sz="2400" dirty="0" smtClean="0">
                <a:cs typeface="Times New Roman" pitchFamily="18" charset="0"/>
              </a:rPr>
              <a:t>ogu nomaiņa ēkā,  </a:t>
            </a:r>
            <a:r>
              <a:rPr lang="lv-LV" sz="2400" dirty="0" err="1" smtClean="0">
                <a:latin typeface="+mj-lt"/>
                <a:cs typeface="Times New Roman" pitchFamily="18" charset="0"/>
              </a:rPr>
              <a:t>t</a:t>
            </a:r>
            <a:r>
              <a:rPr lang="lv-LV" sz="2400" dirty="0" err="1" smtClean="0">
                <a:latin typeface="+mj-lt"/>
                <a:cs typeface="Times New Roman" pitchFamily="18" charset="0"/>
              </a:rPr>
              <a:t>repjtelpu</a:t>
            </a:r>
            <a:r>
              <a:rPr lang="lv-LV" sz="2400" dirty="0" smtClean="0">
                <a:latin typeface="+mj-lt"/>
                <a:cs typeface="Times New Roman" pitchFamily="18" charset="0"/>
              </a:rPr>
              <a:t> durvju, </a:t>
            </a:r>
            <a:r>
              <a:rPr lang="lv-LV" sz="2400" dirty="0" err="1" smtClean="0">
                <a:latin typeface="+mj-lt"/>
                <a:cs typeface="Times New Roman" pitchFamily="18" charset="0"/>
              </a:rPr>
              <a:t>aizvērējmehānismu</a:t>
            </a:r>
            <a:r>
              <a:rPr lang="lv-LV" sz="2400" dirty="0" smtClean="0">
                <a:latin typeface="+mj-lt"/>
                <a:cs typeface="Times New Roman" pitchFamily="18" charset="0"/>
              </a:rPr>
              <a:t> nomaiņa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3.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A</a:t>
            </a:r>
            <a:r>
              <a:rPr lang="lv-LV" sz="2400" dirty="0" smtClean="0">
                <a:latin typeface="+mj-lt"/>
                <a:cs typeface="Times New Roman" pitchFamily="18" charset="0"/>
              </a:rPr>
              <a:t>pkures sistēmas uzlabošana vai nomaiņa, uzstādot siltuma padeves regulatorus</a:t>
            </a:r>
            <a:endParaRPr lang="lv-LV" sz="2400" dirty="0" smtClean="0">
              <a:latin typeface="+mj-lt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latin typeface="+mj-lt"/>
                <a:cs typeface="Times New Roman" pitchFamily="18" charset="0"/>
              </a:rPr>
              <a:t>4. </a:t>
            </a:r>
            <a:r>
              <a:rPr lang="lv-LV" sz="2400" dirty="0" smtClean="0">
                <a:latin typeface="+mj-lt"/>
                <a:cs typeface="Times New Roman" pitchFamily="18" charset="0"/>
              </a:rPr>
              <a:t>Ventilācijas uzlabošana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cs typeface="Times New Roman" pitchFamily="18" charset="0"/>
              </a:rPr>
              <a:t>5. Lodžiju </a:t>
            </a:r>
            <a:r>
              <a:rPr lang="lv-LV" sz="2400" dirty="0" smtClean="0">
                <a:cs typeface="Times New Roman" pitchFamily="18" charset="0"/>
              </a:rPr>
              <a:t>aizdare un termisko tiltu </a:t>
            </a:r>
            <a:r>
              <a:rPr lang="lv-LV" sz="2400" dirty="0" smtClean="0">
                <a:cs typeface="Times New Roman" pitchFamily="18" charset="0"/>
              </a:rPr>
              <a:t>novēršana</a:t>
            </a:r>
            <a:endParaRPr lang="lv-LV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664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Kompleksi risinājumi energoefektivitātes paaugstināšanai un enerģijas patēriņa samazināšanai daudzdzīvokļu ēkās </vt:lpstr>
      <vt:lpstr> ZREA ir 9 biedri </vt:lpstr>
      <vt:lpstr>ZREA galvenie darba  virzieni</vt:lpstr>
      <vt:lpstr>Latvijas / Zemgales dzīvojamais fonds - Daudzdzīvokļu ēkas </vt:lpstr>
      <vt:lpstr>Daudzdzīvokļu māju energoefektivitātes/siltumnoturības uzlabošanas pasākumi </vt:lpstr>
      <vt:lpstr> Ar ko sākt? </vt:lpstr>
      <vt:lpstr> Tālākie soļi </vt:lpstr>
      <vt:lpstr> Svarīgi zināt</vt:lpstr>
      <vt:lpstr>   Visizplatītākie pasākumi ēkas renovācijā:  </vt:lpstr>
      <vt:lpstr>Ieguvumi </vt:lpstr>
      <vt:lpstr> Laba rezultāta priekšnosacījumi</vt:lpstr>
      <vt:lpstr> Ar ZREA atbalstu izstrādātie siltināšanas projekti</vt:lpstr>
      <vt:lpstr>Uz šo brīdi ar ZREA atbalstu  renovētas vai renovācijas procesā ir 28 ēkas.</vt:lpstr>
      <vt:lpstr>Mūsu mājas</vt:lpstr>
      <vt:lpstr>Mūsu mājas</vt:lpstr>
      <vt:lpstr>Jelgava</vt:lpstr>
      <vt:lpstr>Bauska, Kareivju 3</vt:lpstr>
      <vt:lpstr>Renovētās ēkas Jēkabpilī</vt:lpstr>
      <vt:lpstr>Auce, Raiņa 33</vt:lpstr>
      <vt:lpstr> ZREA nominēta ManagEnergy balvai 2012.g. jūnijā</vt:lpstr>
      <vt:lpstr> Paldies par uzmanību!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Zemgales reģionālā enerģētikas aģentūra</dc:title>
  <dc:creator>Inga</dc:creator>
  <cp:lastModifiedBy>Inga</cp:lastModifiedBy>
  <cp:revision>154</cp:revision>
  <dcterms:created xsi:type="dcterms:W3CDTF">2012-02-16T08:48:49Z</dcterms:created>
  <dcterms:modified xsi:type="dcterms:W3CDTF">2013-02-20T10:01:31Z</dcterms:modified>
</cp:coreProperties>
</file>